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570" r:id="rId3"/>
    <p:sldId id="548" r:id="rId4"/>
    <p:sldId id="568" r:id="rId5"/>
    <p:sldId id="569" r:id="rId6"/>
    <p:sldId id="571" r:id="rId7"/>
    <p:sldId id="575" r:id="rId8"/>
    <p:sldId id="572" r:id="rId9"/>
    <p:sldId id="576" r:id="rId10"/>
    <p:sldId id="577" r:id="rId11"/>
    <p:sldId id="578" r:id="rId12"/>
    <p:sldId id="543" r:id="rId13"/>
  </p:sldIdLst>
  <p:sldSz cx="9144000" cy="6858000" type="screen4x3"/>
  <p:notesSz cx="7010400" cy="92964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66"/>
    <a:srgbClr val="669900"/>
    <a:srgbClr val="CC6600"/>
    <a:srgbClr val="0066FF"/>
    <a:srgbClr val="0000FF"/>
    <a:srgbClr val="996600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96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9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10" y="-90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C2E6056-5D5E-48CD-85BF-06705D03E2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162F8C5-BE1C-8545-C83C-09832038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A14A8F2B-BBAC-908A-7CFE-0DE9E09E7DD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8FA461B0-81F7-9C20-6C54-1B53BFA588F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pPr>
              <a:defRPr/>
            </a:pPr>
            <a:fld id="{77FA2C56-01BA-1843-A729-8D2ADD9D960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18A2132-4EDC-7795-D8EA-B8CE68BF6471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929C3FE-1CFF-FD05-823F-A704E6B52BD6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DDB22F-8AD0-CD4E-A723-66190575B454}" type="datetimeFigureOut">
              <a:rPr lang="en-US" altLang="it-IT"/>
              <a:pPr>
                <a:defRPr/>
              </a:pPr>
              <a:t>5/14/2025</a:t>
            </a:fld>
            <a:endParaRPr lang="en-US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0F512679-EFEC-5993-DB72-FFD97A8291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856" tIns="43928" rIns="87856" bIns="43928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2A137829-7C8F-CA8D-AB08-36079A723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US" noProof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73CD30-BE29-25B9-8858-28973CAF08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358A45-F156-4349-78C5-6794D36FF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pPr>
              <a:defRPr/>
            </a:pPr>
            <a:fld id="{DFE5EF57-EE13-EB48-8A32-1BDEE8A4ED1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724EC832-0E79-AB06-0B74-7174A47A4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B7838E61-35E2-FF2C-D16E-3A987983F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it-IT" altLang="en-US" noProof="0"/>
              <a:t>Fare clic per modificare lo stile del titolo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it-IT" altLang="en-US" noProof="0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4C536C-0A83-7E7D-2813-DF585F9A3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8DBBCA-8912-34FC-294A-EB0872205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5D6BE-0EDE-FCCE-D050-BDA90ECA4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2AC7-52A5-664F-84C3-47519CB053E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2985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5F78C8-044B-7AD2-862D-927A00162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CBD596-DE99-E924-CF56-8E1637013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32CAC2-DA0F-DF22-843A-2AD1870E6E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D15C-AE5F-8C44-98FB-9331D937E65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1366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BE6BB6-6E5A-915B-EDDD-0035F8C75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E6FB57-8D8B-AA9D-4340-68766E8F6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309A98-4746-72D7-7274-1A136CE59F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6EB94-B42D-614A-8859-EF5E860E600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0924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B8DBB3-F98C-EE94-D1C2-C33E51D56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0D74B8-05C4-6AE2-315D-29B9028AE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CBF2C-A26C-5106-FCC8-F46EF06A1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8AE1E-A6DA-EE44-A37A-0DC4D01779F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3203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525FDF-FBBC-8869-942A-327557480F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8A3FCB-FA71-6D88-896E-F9AF34BE0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123542-E114-F253-83BC-4A0F72AFAB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4864-6C01-1842-A4FF-83D13775DDF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0415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5259E-AFA8-6A9E-056A-C92704971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F23CC6-0FBB-5709-85EC-62E51E78F5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A2886D-4434-0AE6-96A5-09A67F974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3CCF7-721F-A14E-AD89-AE66047DA47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0740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539042-30A0-79F0-FB8F-88D907A60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4D8F8CD-3A30-3DD3-AF06-920BF19BF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152627-6AE0-C455-96BC-574B313552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60E12-E916-8F4D-9D8A-0C449912620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3514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B0CBEF-27EB-8360-37F9-245D4CBE2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16A951-4558-A248-C409-B8DD5FB23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7465A9-E103-8B85-AAD3-59A3F7CAC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20239-4DA1-CD4D-A06B-56E0D195095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1410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24BBDB-F79B-4989-6FD2-5B80F90FEF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26E0E8-1CB7-BE4D-6E6E-A18706860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0CBE2F-7DCC-FABA-DAB6-8FD5BECC4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472C1-5656-8144-B376-26618C334D0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6687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B0B652-6F8B-2516-A23D-CD61A1933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1429DE-9BB9-06AD-50CA-46798ED9D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F01842-7F83-C792-C3D9-C61C08E89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1E31-FBE5-9948-98A2-29B07B847CB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7034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FCC041-5026-63EC-D860-4C060AEF97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CBD691-68B3-1EDE-3570-5745B76DC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0AC6C-4694-E83A-A8F1-C6EF5CFFD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906BE-1E1E-E145-A915-4FF314783B0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705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B747BF-1593-51FC-12C7-03A8BEC06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F23F07B-33CB-66E3-34A5-CFE8CF8F5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FD00F742-F971-9441-8F72-7C0C892FDC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4213D053-989F-EBC7-0E69-EA838EBB38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6B39D5C9-7BDC-218C-522E-43BB47CFC7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2D8B6F79-2C5C-1746-AE00-9436FEC37F8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67BCE2B4-2C11-796A-FF2B-08C044565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2D17555F-5724-3CFB-50FE-45102552B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9A9A854-B002-6848-2E15-A571A1F7F1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0412" y="1952624"/>
            <a:ext cx="7623175" cy="1764408"/>
          </a:xfrm>
        </p:spPr>
        <p:txBody>
          <a:bodyPr/>
          <a:lstStyle/>
          <a:p>
            <a:pPr algn="ctr" eaLnBrk="1" hangingPunct="1"/>
            <a:br>
              <a:rPr lang="it-IT" altLang="it-IT" sz="2600" b="1" dirty="0"/>
            </a:br>
            <a:r>
              <a:rPr lang="it-IT" altLang="it-IT" sz="2600" b="1" dirty="0"/>
              <a:t>Il “modello” PNRR </a:t>
            </a:r>
            <a:br>
              <a:rPr lang="it-IT" altLang="it-IT" sz="2600" b="1" dirty="0"/>
            </a:br>
            <a:r>
              <a:rPr lang="it-IT" altLang="it-IT" sz="2600" b="1" dirty="0"/>
              <a:t>per una Pubblica amministrazione locale </a:t>
            </a:r>
            <a:br>
              <a:rPr lang="it-IT" altLang="it-IT" sz="2600" b="1" dirty="0"/>
            </a:br>
            <a:r>
              <a:rPr lang="it-IT" altLang="it-IT" sz="2600" b="1" dirty="0"/>
              <a:t>che va avanti</a:t>
            </a:r>
            <a:br>
              <a:rPr lang="it-IT" altLang="it-IT" sz="2800" b="1" dirty="0"/>
            </a:br>
            <a:endParaRPr lang="it-IT" altLang="it-IT" sz="3200" b="1" dirty="0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9BA0B038-17B2-C66A-7B91-D2D837E671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4221163"/>
            <a:ext cx="7200900" cy="2232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endParaRPr lang="it-IT" altLang="it-IT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it-IT" altLang="it-IT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Veronica Nicotra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it-IT" altLang="it-IT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12 maggio 2025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it-IT" altLang="it-IT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24" name="Picture 5" descr="logo anci">
            <a:extLst>
              <a:ext uri="{FF2B5EF4-FFF2-40B4-BE49-F238E27FC236}">
                <a16:creationId xmlns:a16="http://schemas.microsoft.com/office/drawing/2014/main" id="{9A58C0DE-954C-28B5-DDE5-7E919284E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20713"/>
            <a:ext cx="8413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557F72-A14C-2F03-717F-C8FB04DC2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1497B85-0142-0040-7C3B-82A107E23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br>
              <a:rPr lang="it-IT" altLang="it-IT" sz="1800" b="1" i="1" dirty="0"/>
            </a:br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AA51013-7237-D77F-ADE3-FEED0ABD8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872" y="1224955"/>
            <a:ext cx="8229599" cy="907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CA221E51-5ED9-5D1E-40E0-E68A4232F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28ECDA2-8926-366A-3347-7965A5C77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0" y="415066"/>
            <a:ext cx="822066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b="1" i="1" kern="0" dirty="0"/>
              <a:t>Misure straordinarie per il PNRR: </a:t>
            </a:r>
            <a:r>
              <a:rPr lang="it-IT" altLang="it-IT" sz="2800" b="1" i="1" u="sng" kern="0" dirty="0"/>
              <a:t>semplificazioni procedurali nei concorsi pubblici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302AC97-152D-5EAA-E95A-D591D386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69" y="1556792"/>
            <a:ext cx="8258402" cy="432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La semplificazione delle procedure concorsuali costituisce uno degli obiettivi della Riforma della Pubblica amministrazione nell’ambito del PNRR.</a:t>
            </a:r>
          </a:p>
          <a:p>
            <a:pPr marL="0" indent="0" algn="just" eaLnBrk="1" hangingPunct="1">
              <a:buNone/>
            </a:pPr>
            <a:endParaRPr lang="it-IT" altLang="it-IT" sz="1800" u="sng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L’esigenza di velocizzare i concorsi è esplosa in particolare dopo il blocco imposto dall’emergenza sanitaria, e in questi anni sono state adottate molte semplificazioni, è stato istituito il Portale INPA ed è stato riscritto DPR che contiene il regolamento sui concorsi.</a:t>
            </a:r>
          </a:p>
          <a:p>
            <a:pPr marL="0" indent="0" algn="just" eaLnBrk="1" hangingPunct="1"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La Funzione pubblica è sempre stata attenta e sensibile alle richieste dell’ANCI, su un argomento che si presta facilmente ad una visione centralistica.</a:t>
            </a:r>
          </a:p>
          <a:p>
            <a:pPr marL="0" indent="0" algn="just" eaLnBrk="1" hangingPunct="1"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I Comuni e le Città metropolitane mantengono piena autonomia nella definizione dei fabbisogni e nelle procedure di reclutamento.</a:t>
            </a:r>
          </a:p>
          <a:p>
            <a:pPr marL="0" indent="0" algn="just" eaLnBrk="1" hangingPunct="1"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43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BFA4E6-129D-A2C6-B6B6-F3A8BA38D0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779333-0DC5-37B4-6553-2A74EA43C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br>
              <a:rPr lang="it-IT" altLang="it-IT" sz="1800" b="1" i="1" dirty="0"/>
            </a:br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C1A130C-3A15-4010-EA23-E7A626CC7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872" y="1224955"/>
            <a:ext cx="8229599" cy="907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7C07EFCB-D39E-28E6-7EF7-C9DABBC72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0189F6A-B739-0CF5-B243-D6E428FF6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0" y="415066"/>
            <a:ext cx="822066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b="1" i="1" kern="0" dirty="0"/>
              <a:t>Misure straordinarie per il PNRR: </a:t>
            </a:r>
            <a:r>
              <a:rPr lang="it-IT" altLang="it-IT" sz="2800" b="1" i="1" u="sng" kern="0" dirty="0"/>
              <a:t>ulteriori misure di semplificazione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8E26673-875E-940C-73CA-BC5101E3E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21" y="1484784"/>
            <a:ext cx="8258402" cy="432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Ulteriori misure per il rafforzamento delle amministrazioni locali che è opportuno estendere oltre il 2026: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it-IT" altLang="it-IT" sz="1800" kern="0" dirty="0">
                <a:latin typeface="Bookman Old Style" panose="02050604050505020204" pitchFamily="18" charset="0"/>
              </a:rPr>
              <a:t>possibilità di incrementare dal 30% al 50% della dotazione dirigenziale gli incarichi dirigenziali a contratto (art. 110 TUEL);</a:t>
            </a:r>
          </a:p>
          <a:p>
            <a:pPr algn="just" eaLnBrk="1" hangingPunct="1">
              <a:buFontTx/>
              <a:buChar char="-"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it-IT" altLang="it-IT" sz="1800" kern="0" dirty="0">
                <a:latin typeface="Bookman Old Style" panose="02050604050505020204" pitchFamily="18" charset="0"/>
              </a:rPr>
              <a:t>possibilità di mantenere in essere gli incarichi dirigenziali a contratto in caso di dichiarazione della condizione di dissesto o di accertamento della </a:t>
            </a:r>
            <a:r>
              <a:rPr lang="it-IT" altLang="it-IT" sz="1800" kern="0">
                <a:latin typeface="Bookman Old Style" panose="02050604050505020204" pitchFamily="18" charset="0"/>
              </a:rPr>
              <a:t>deficitarietà strutturale da </a:t>
            </a:r>
            <a:r>
              <a:rPr lang="it-IT" altLang="it-IT" sz="1800" kern="0" dirty="0">
                <a:latin typeface="Bookman Old Style" panose="02050604050505020204" pitchFamily="18" charset="0"/>
              </a:rPr>
              <a:t>parte dell’ente.</a:t>
            </a:r>
          </a:p>
          <a:p>
            <a:pPr algn="just" eaLnBrk="1" hangingPunct="1">
              <a:buFontTx/>
              <a:buChar char="-"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sz="1800" kern="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0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1F6278-5BBB-86FA-A727-73FA8BAE3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br>
              <a:rPr lang="it-IT" altLang="it-IT" sz="2400" b="1"/>
            </a:br>
            <a:endParaRPr lang="it-IT" altLang="it-IT" sz="2400" b="1" i="1"/>
          </a:p>
        </p:txBody>
      </p:sp>
      <p:pic>
        <p:nvPicPr>
          <p:cNvPr id="23555" name="Picture 4" descr="logo%20anci%20dorato">
            <a:extLst>
              <a:ext uri="{FF2B5EF4-FFF2-40B4-BE49-F238E27FC236}">
                <a16:creationId xmlns:a16="http://schemas.microsoft.com/office/drawing/2014/main" id="{1EBCC0EF-ABF3-12A1-B840-C87C64A11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82F5A8DD-8FFC-F43D-ED39-A2DE32359115}"/>
              </a:ext>
            </a:extLst>
          </p:cNvPr>
          <p:cNvSpPr txBox="1"/>
          <p:nvPr/>
        </p:nvSpPr>
        <p:spPr>
          <a:xfrm>
            <a:off x="673100" y="1700213"/>
            <a:ext cx="7859713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000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GRAZIE PER L’ATTENZIONE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3000" b="1" i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114300" algn="just" eaLnBrk="1" hangingPunct="1">
              <a:lnSpc>
                <a:spcPct val="200000"/>
              </a:lnSpc>
              <a:defRPr/>
            </a:pPr>
            <a:endParaRPr lang="it-IT" sz="14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400" b="1" i="1" dirty="0"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9917D-6002-EE8E-2D1E-6F88E3311B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E45AC2C-71F5-1896-A61C-7629B5299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br>
              <a:rPr lang="it-IT" altLang="it-IT" sz="1800" b="1" i="1" dirty="0"/>
            </a:br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37EAC75-59EF-FA35-0ADF-FD8F18411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872" y="1224955"/>
            <a:ext cx="8229599" cy="907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1976F817-CC83-EE29-1BE1-91D07414F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7EB698-7BCB-D4F9-1BBB-4AAA934FC469}"/>
              </a:ext>
            </a:extLst>
          </p:cNvPr>
          <p:cNvSpPr txBox="1"/>
          <p:nvPr/>
        </p:nvSpPr>
        <p:spPr>
          <a:xfrm rot="10800000" flipV="1">
            <a:off x="554604" y="1338792"/>
            <a:ext cx="83632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altLang="it-IT" sz="2000" b="1" dirty="0">
              <a:solidFill>
                <a:schemeClr val="tx2"/>
              </a:solidFill>
            </a:endParaRPr>
          </a:p>
          <a:p>
            <a:endParaRPr lang="it-IT" altLang="it-IT" sz="2000" b="1" dirty="0">
              <a:solidFill>
                <a:schemeClr val="tx2"/>
              </a:solidFill>
            </a:endParaRPr>
          </a:p>
          <a:p>
            <a:endParaRPr lang="it-IT" altLang="it-IT" sz="2000" b="1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it-IT" altLang="it-IT" sz="2000" b="1" i="1" dirty="0">
              <a:solidFill>
                <a:schemeClr val="tx2"/>
              </a:solidFill>
            </a:endParaRPr>
          </a:p>
          <a:p>
            <a:endParaRPr lang="it-IT" sz="2000" b="1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b="1" i="1" dirty="0">
              <a:solidFill>
                <a:schemeClr val="tx2"/>
              </a:solidFill>
            </a:endParaRPr>
          </a:p>
          <a:p>
            <a:pPr algn="ctr"/>
            <a:endParaRPr lang="it-IT" sz="2000" i="1" dirty="0">
              <a:solidFill>
                <a:schemeClr val="tx2"/>
              </a:solidFill>
            </a:endParaRPr>
          </a:p>
          <a:p>
            <a:endParaRPr lang="it-IT" sz="1400" dirty="0"/>
          </a:p>
          <a:p>
            <a:r>
              <a:rPr lang="it-IT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								</a:t>
            </a:r>
            <a:endParaRPr lang="it-IT" sz="16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352CB2F-8C9D-9156-5F11-173A55A9D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0" y="415066"/>
            <a:ext cx="797459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400" b="1" i="1" kern="0" dirty="0"/>
              <a:t>PNRR e personale di Comuni e Città metropolitane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CE634DF-49B0-B3EB-F5C3-18CB4D0F1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1" y="1146313"/>
            <a:ext cx="8258402" cy="527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2000" kern="0" dirty="0">
                <a:latin typeface="Bookman Old Style" panose="02050604050505020204" pitchFamily="18" charset="0"/>
              </a:rPr>
              <a:t>L’impatto dei progetti del PNRR sul personale della Pubblica amministrazione, e dei Comuni in particolare, è stato oggetto di una pluralità di provvedimenti d’urgenza che si sono succeduti negli ultimi anni, a partire dal D.L. n. 80/2021 fino al recentissimo D.L. n. 25/2025.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2000" kern="0" dirty="0">
                <a:latin typeface="Bookman Old Style" panose="02050604050505020204" pitchFamily="18" charset="0"/>
              </a:rPr>
              <a:t>Questi provvedimenti hanno intercettato temporalmente la prima fase di riforma delle regole sulle assunzioni a tempo indeterminato dei Comuni e nelle Città metropolitane, con il superamento del meccanismo del turnover, sostituito dalla regola della sostenibilità finanziaria.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2000" kern="0" dirty="0">
                <a:latin typeface="Bookman Old Style" panose="02050604050505020204" pitchFamily="18" charset="0"/>
              </a:rPr>
              <a:t>Oggi è il momento di fare un primo bilancio e guardare al post-2026 anche per mettere a regime le misure straordinarie che si sono mostrate più utili.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1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438A1E-0611-0D68-7EE3-773C8CA27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br>
              <a:rPr lang="it-IT" altLang="it-IT" sz="1800" b="1" i="1" dirty="0"/>
            </a:br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1883ECE-22F2-0B17-3D6C-7D9C3D59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872" y="1224955"/>
            <a:ext cx="8229599" cy="907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B01C59ED-8646-B010-EF39-18105A19B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2A973B2-00D6-5AE7-A90E-982E52D51496}"/>
              </a:ext>
            </a:extLst>
          </p:cNvPr>
          <p:cNvSpPr txBox="1"/>
          <p:nvPr/>
        </p:nvSpPr>
        <p:spPr>
          <a:xfrm rot="10800000" flipV="1">
            <a:off x="554604" y="1338792"/>
            <a:ext cx="83632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altLang="it-IT" sz="2000" b="1" dirty="0">
              <a:solidFill>
                <a:schemeClr val="tx2"/>
              </a:solidFill>
            </a:endParaRPr>
          </a:p>
          <a:p>
            <a:endParaRPr lang="it-IT" altLang="it-IT" sz="2000" b="1" dirty="0">
              <a:solidFill>
                <a:schemeClr val="tx2"/>
              </a:solidFill>
            </a:endParaRPr>
          </a:p>
          <a:p>
            <a:endParaRPr lang="it-IT" altLang="it-IT" sz="2000" b="1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it-IT" altLang="it-IT" sz="2000" b="1" i="1" dirty="0">
              <a:solidFill>
                <a:schemeClr val="tx2"/>
              </a:solidFill>
            </a:endParaRPr>
          </a:p>
          <a:p>
            <a:endParaRPr lang="it-IT" sz="2000" b="1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b="1" i="1" dirty="0">
              <a:solidFill>
                <a:schemeClr val="tx2"/>
              </a:solidFill>
            </a:endParaRPr>
          </a:p>
          <a:p>
            <a:pPr algn="ctr"/>
            <a:endParaRPr lang="it-IT" sz="2000" i="1" dirty="0">
              <a:solidFill>
                <a:schemeClr val="tx2"/>
              </a:solidFill>
            </a:endParaRPr>
          </a:p>
          <a:p>
            <a:endParaRPr lang="it-IT" sz="1400" dirty="0"/>
          </a:p>
          <a:p>
            <a:r>
              <a:rPr lang="it-IT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								</a:t>
            </a:r>
            <a:endParaRPr lang="it-IT" sz="16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158A957-A15C-55DE-79B2-91954B3B9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0" y="415066"/>
            <a:ext cx="8086988" cy="13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b="1" i="1" kern="0" dirty="0"/>
              <a:t>Regime ordinario delle assunzioni di personale: novità dal 2025 e prospettive</a:t>
            </a:r>
            <a:br>
              <a:rPr lang="it-IT" altLang="it-IT" sz="2400" b="1" i="1" kern="0" dirty="0"/>
            </a:br>
            <a:br>
              <a:rPr lang="it-IT" altLang="it-IT" sz="2000" b="1" i="1" kern="0" dirty="0"/>
            </a:br>
            <a:br>
              <a:rPr lang="it-IT" altLang="it-IT" sz="2800" b="1" i="1" kern="0" dirty="0"/>
            </a:br>
            <a:endParaRPr lang="it-IT" altLang="it-IT" sz="2800" b="1" i="1" kern="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83CCFAE-C0DA-2CE6-E4C3-2B56F76FD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38792"/>
            <a:ext cx="8258402" cy="498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2000" kern="0" dirty="0">
                <a:latin typeface="Bookman Old Style" panose="02050604050505020204" pitchFamily="18" charset="0"/>
              </a:rPr>
              <a:t>A partire dal 1 gennaio 2025 </a:t>
            </a:r>
            <a:r>
              <a:rPr lang="it-IT" altLang="it-IT" sz="2000" u="sng" kern="0" dirty="0">
                <a:latin typeface="Bookman Old Style" panose="02050604050505020204" pitchFamily="18" charset="0"/>
              </a:rPr>
              <a:t>la disciplina sulle assunzioni a tempo indeterminato sulla base della sostenibilità finanziaria nei Comuni entra pienamente a regime</a:t>
            </a:r>
            <a:r>
              <a:rPr lang="it-IT" altLang="it-IT" sz="2000" kern="0" dirty="0">
                <a:latin typeface="Bookman Old Style" panose="02050604050505020204" pitchFamily="18" charset="0"/>
              </a:rPr>
              <a:t>, e cessa di avere applicazione la regola transitoria che ha imposto sino ad ora una crescita graduale delle capacità assunzionali. 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2000" kern="0" dirty="0">
                <a:latin typeface="Bookman Old Style" panose="02050604050505020204" pitchFamily="18" charset="0"/>
              </a:rPr>
              <a:t>Questa novità concede ulteriori opportunità ai Comuni con i bilanci solidi: </a:t>
            </a:r>
            <a:r>
              <a:rPr lang="it-IT" altLang="it-IT" sz="2000" u="sng" kern="0" dirty="0">
                <a:latin typeface="Bookman Old Style" panose="02050604050505020204" pitchFamily="18" charset="0"/>
              </a:rPr>
              <a:t>i Comuni potranno quindi espandere la spesa per nuove assunzioni fino a raggiungere il c.d. «valore soglia» </a:t>
            </a:r>
            <a:r>
              <a:rPr lang="it-IT" altLang="it-IT" sz="2000" kern="0" dirty="0">
                <a:latin typeface="Bookman Old Style" panose="02050604050505020204" pitchFamily="18" charset="0"/>
              </a:rPr>
              <a:t>previsto dal decreto, senza ulteriori limitazioni.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None/>
            </a:pPr>
            <a:r>
              <a:rPr lang="it-IT" altLang="it-IT" sz="2000" u="sng" kern="0" dirty="0">
                <a:latin typeface="Bookman Old Style" panose="02050604050505020204" pitchFamily="18" charset="0"/>
              </a:rPr>
              <a:t>Questo potenziale ampliamento è fondamentale in questa fase, considerando ad esempio l’impatto dei progetti PNRR che richiederanno necessariamente il potenziamento strutturale del personale (es. assunzioni di educatori per servizi scolastici).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EF137D-1D9C-D746-6DC9-C3B2813655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90DBD77-93EA-10AA-DC8F-B71F3DA77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br>
              <a:rPr lang="it-IT" altLang="it-IT" sz="1800" b="1" i="1" dirty="0"/>
            </a:br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4162F5F-668A-B413-9C3C-3B2B12097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872" y="1224955"/>
            <a:ext cx="8229599" cy="907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2C4AFD01-46D6-763F-133D-905215C9C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55EA588D-85D7-198B-7645-4F3C8FDB0452}"/>
              </a:ext>
            </a:extLst>
          </p:cNvPr>
          <p:cNvSpPr txBox="1"/>
          <p:nvPr/>
        </p:nvSpPr>
        <p:spPr>
          <a:xfrm rot="10800000" flipV="1">
            <a:off x="554604" y="1338792"/>
            <a:ext cx="83632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altLang="it-IT" sz="2000" b="1" dirty="0">
              <a:solidFill>
                <a:schemeClr val="tx2"/>
              </a:solidFill>
            </a:endParaRPr>
          </a:p>
          <a:p>
            <a:endParaRPr lang="it-IT" altLang="it-IT" sz="2000" b="1" dirty="0">
              <a:solidFill>
                <a:schemeClr val="tx2"/>
              </a:solidFill>
            </a:endParaRPr>
          </a:p>
          <a:p>
            <a:endParaRPr lang="it-IT" altLang="it-IT" sz="2000" b="1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it-IT" altLang="it-IT" sz="2000" b="1" i="1" dirty="0">
              <a:solidFill>
                <a:schemeClr val="tx2"/>
              </a:solidFill>
            </a:endParaRPr>
          </a:p>
          <a:p>
            <a:endParaRPr lang="it-IT" sz="2000" b="1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b="1" i="1" dirty="0">
              <a:solidFill>
                <a:schemeClr val="tx2"/>
              </a:solidFill>
            </a:endParaRPr>
          </a:p>
          <a:p>
            <a:pPr algn="ctr"/>
            <a:endParaRPr lang="it-IT" sz="2000" i="1" dirty="0">
              <a:solidFill>
                <a:schemeClr val="tx2"/>
              </a:solidFill>
            </a:endParaRPr>
          </a:p>
          <a:p>
            <a:endParaRPr lang="it-IT" sz="1400" dirty="0"/>
          </a:p>
          <a:p>
            <a:r>
              <a:rPr lang="it-IT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								</a:t>
            </a:r>
            <a:endParaRPr lang="it-IT" sz="16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E721957-476E-D3D0-DFD7-1D221BA3F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0" y="415066"/>
            <a:ext cx="797459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b="1" i="1" kern="0" dirty="0"/>
              <a:t>Regime ordinario delle assunzioni di personale:  opportunità e criticità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32D769C-7FC1-6976-E660-FF791D13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467" y="1338792"/>
            <a:ext cx="8229599" cy="513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2000" kern="0" dirty="0">
                <a:latin typeface="Bookman Old Style" panose="02050604050505020204" pitchFamily="18" charset="0"/>
              </a:rPr>
              <a:t>L’incremento delle potenzialità assunzionali non ha portato ad un aumento indiscriminato del personale comunale: il numero di dipendenti non è cresciuto durante l’applicazione del DM 17/3/2020, ma si è stabilizzato.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1600" kern="0" dirty="0">
                <a:latin typeface="Bookman Old Style" panose="02050604050505020204" pitchFamily="18" charset="0"/>
              </a:rPr>
              <a:t>(dipendenti a tempo indeterminato e determinato dal 2007 al 2013)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1A4C818-48A6-060C-466C-C8A5D7D48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04" y="3392060"/>
            <a:ext cx="7799910" cy="265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E3A48A-6BB9-8BBB-0756-DDA0D10D04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C1769D7-F275-AA2D-323E-A82933A6D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br>
              <a:rPr lang="it-IT" altLang="it-IT" sz="1800" b="1" i="1" dirty="0"/>
            </a:br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E102DF-0355-B19B-BC8A-82231681F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872" y="1224955"/>
            <a:ext cx="8229599" cy="907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91E646CD-1E16-CA92-4BD8-08DF35A94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2F490745-8E20-D9D0-A2A0-6DE3213935FE}"/>
              </a:ext>
            </a:extLst>
          </p:cNvPr>
          <p:cNvSpPr txBox="1"/>
          <p:nvPr/>
        </p:nvSpPr>
        <p:spPr>
          <a:xfrm rot="10800000" flipV="1">
            <a:off x="554604" y="1338792"/>
            <a:ext cx="83632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altLang="it-IT" sz="2000" b="1" dirty="0">
              <a:solidFill>
                <a:schemeClr val="tx2"/>
              </a:solidFill>
            </a:endParaRPr>
          </a:p>
          <a:p>
            <a:endParaRPr lang="it-IT" altLang="it-IT" sz="2000" b="1" dirty="0">
              <a:solidFill>
                <a:schemeClr val="tx2"/>
              </a:solidFill>
            </a:endParaRPr>
          </a:p>
          <a:p>
            <a:endParaRPr lang="it-IT" altLang="it-IT" sz="2000" b="1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it-IT" altLang="it-IT" sz="2000" b="1" i="1" dirty="0">
              <a:solidFill>
                <a:schemeClr val="tx2"/>
              </a:solidFill>
            </a:endParaRPr>
          </a:p>
          <a:p>
            <a:endParaRPr lang="it-IT" sz="2000" b="1" i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b="1" i="1" dirty="0">
              <a:solidFill>
                <a:schemeClr val="tx2"/>
              </a:solidFill>
            </a:endParaRPr>
          </a:p>
          <a:p>
            <a:pPr algn="ctr"/>
            <a:endParaRPr lang="it-IT" sz="2000" i="1" dirty="0">
              <a:solidFill>
                <a:schemeClr val="tx2"/>
              </a:solidFill>
            </a:endParaRPr>
          </a:p>
          <a:p>
            <a:endParaRPr lang="it-IT" sz="1400" dirty="0"/>
          </a:p>
          <a:p>
            <a:r>
              <a:rPr lang="it-IT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								</a:t>
            </a:r>
            <a:endParaRPr lang="it-IT" sz="16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7470D27-5D50-3FBC-E183-841DD9765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0" y="415066"/>
            <a:ext cx="777826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b="1" i="1" kern="0" dirty="0"/>
              <a:t>Regime ordinario delle assunzioni di personale: opportunità e criticità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E5B6EA2-2D2C-1805-443E-F87630233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9" y="1172682"/>
            <a:ext cx="8258402" cy="477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2000" kern="0" dirty="0">
                <a:latin typeface="Bookman Old Style" panose="02050604050505020204" pitchFamily="18" charset="0"/>
              </a:rPr>
              <a:t>I dati testimoniano da un lato la problematica relativa alla </a:t>
            </a:r>
            <a:r>
              <a:rPr lang="it-IT" altLang="it-IT" sz="2000" u="sng" kern="0" dirty="0">
                <a:latin typeface="Bookman Old Style" panose="02050604050505020204" pitchFamily="18" charset="0"/>
              </a:rPr>
              <a:t>scarsa attrattività del lavoro in Comune</a:t>
            </a:r>
            <a:r>
              <a:rPr lang="it-IT" altLang="it-IT" sz="2000" kern="0" dirty="0">
                <a:latin typeface="Bookman Old Style" panose="02050604050505020204" pitchFamily="18" charset="0"/>
              </a:rPr>
              <a:t>, come evidenziato nella nota ANCI del 26 febbraio al Ministro Zangrillo, e dall’altro la circostanza che </a:t>
            </a:r>
            <a:r>
              <a:rPr lang="it-IT" altLang="it-IT" sz="2000" u="sng" kern="0" dirty="0">
                <a:latin typeface="Bookman Old Style" panose="02050604050505020204" pitchFamily="18" charset="0"/>
              </a:rPr>
              <a:t>ad un ampiamento degli spazi finanziari teorici per nuove assunzioni devono corrispondere poi risorse economiche reali</a:t>
            </a:r>
            <a:r>
              <a:rPr lang="it-IT" altLang="it-IT" sz="2000" kern="0" dirty="0">
                <a:latin typeface="Bookman Old Style" panose="02050604050505020204" pitchFamily="18" charset="0"/>
              </a:rPr>
              <a:t>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2000" kern="0" dirty="0">
                <a:latin typeface="Bookman Old Style" panose="02050604050505020204" pitchFamily="18" charset="0"/>
              </a:rPr>
              <a:t>Importante evidenziare come anche la </a:t>
            </a:r>
            <a:r>
              <a:rPr lang="it-IT" altLang="it-IT" sz="2000" u="sng" kern="0" dirty="0">
                <a:latin typeface="Bookman Old Style" panose="02050604050505020204" pitchFamily="18" charset="0"/>
              </a:rPr>
              <a:t>misura urgente inserita nel DL PA volta a consentire l’incremento del trattamento economico accessorio</a:t>
            </a:r>
            <a:r>
              <a:rPr lang="it-IT" altLang="it-IT" sz="2000" kern="0" dirty="0">
                <a:latin typeface="Bookman Old Style" panose="02050604050505020204" pitchFamily="18" charset="0"/>
              </a:rPr>
              <a:t> per il personale comunale è governata dalla regola della sostenibilità finanziaria, ma </a:t>
            </a:r>
            <a:r>
              <a:rPr lang="it-IT" altLang="it-IT" sz="2000" u="sng" kern="0" dirty="0">
                <a:latin typeface="Bookman Old Style" panose="02050604050505020204" pitchFamily="18" charset="0"/>
              </a:rPr>
              <a:t>si porrà anche in questo caso la questione di poter investire risorse reali che non sempre i Comuni hanno a disposizione e che non possono essere sottratte dai servizi</a:t>
            </a:r>
            <a:r>
              <a:rPr lang="it-IT" altLang="it-IT" sz="2000" kern="0" dirty="0">
                <a:latin typeface="Bookman Old Style" panose="02050604050505020204" pitchFamily="18" charset="0"/>
              </a:rPr>
              <a:t>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2000" kern="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9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4E353-DC6D-3128-F1DA-5479BB780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95C243F-EE20-3DD6-1E7F-F4507D4AC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br>
              <a:rPr lang="it-IT" altLang="it-IT" sz="1800" b="1" i="1" dirty="0"/>
            </a:br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413BEDE-909F-C573-7AE7-693CE0A88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872" y="1224955"/>
            <a:ext cx="8229599" cy="907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84FFFDBD-6F52-52CD-0CB1-D82D08FCC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95F17C0-0AF4-121F-68F2-3B278D46B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0" y="415066"/>
            <a:ext cx="822066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b="1" i="1" kern="0" dirty="0"/>
              <a:t>Misure straordinarie per il PNRR: assunzioni straordinarie a tempo determinato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F03B0E7-03A2-88CE-ABD5-A4C679F4B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69" y="1556792"/>
            <a:ext cx="8258402" cy="432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Le prime significative misure per il rafforzamento della capacità assunzionale hanno riguardato innanzitutto le assunzioni a tempo determinato, attraverso due strade alternative: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it-IT" altLang="it-IT" sz="1800" u="sng" kern="0" dirty="0">
                <a:latin typeface="Bookman Old Style" panose="02050604050505020204" pitchFamily="18" charset="0"/>
              </a:rPr>
              <a:t>Assunzioni effettuate a valere sui quadri economici delle opere PNRR e rendicontate all’UE</a:t>
            </a:r>
            <a:r>
              <a:rPr lang="it-IT" altLang="it-IT" sz="1800" kern="0" dirty="0">
                <a:latin typeface="Bookman Old Style" panose="02050604050505020204" pitchFamily="18" charset="0"/>
              </a:rPr>
              <a:t>;</a:t>
            </a:r>
          </a:p>
          <a:p>
            <a:pPr algn="just" eaLnBrk="1" hangingPunct="1">
              <a:buFontTx/>
              <a:buChar char="-"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it-IT" altLang="it-IT" sz="1800" u="sng" kern="0" dirty="0">
                <a:latin typeface="Bookman Old Style" panose="02050604050505020204" pitchFamily="18" charset="0"/>
              </a:rPr>
              <a:t>Assunzioni effettuate con risorse proprie in deroga ai limiti finanziari per assunzioni a tempo determinato </a:t>
            </a:r>
            <a:r>
              <a:rPr lang="it-IT" altLang="it-IT" sz="1800" kern="0" dirty="0">
                <a:latin typeface="Bookman Old Style" panose="02050604050505020204" pitchFamily="18" charset="0"/>
              </a:rPr>
              <a:t>(per Comuni e Città metropolitane: spesa storica sostenuta nel 2009 allo stesso titolo).</a:t>
            </a:r>
          </a:p>
          <a:p>
            <a:pPr marL="0" indent="0" algn="just" eaLnBrk="1" hangingPunct="1"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0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ADFADE-75B3-1BEC-DF59-D52C17171C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7CAD66F-F48D-EEFF-ADDA-9FFA5B51E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br>
              <a:rPr lang="it-IT" altLang="it-IT" sz="1800" b="1" i="1" dirty="0"/>
            </a:br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81BCF02-12DD-E9E7-EB0C-BB56A0B0EE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872" y="1224955"/>
            <a:ext cx="8229599" cy="907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E998BCDB-04B4-F03F-ABE8-937DE069D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81E1FD9-08FF-FEB3-EB0D-80181869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0" y="415066"/>
            <a:ext cx="822066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b="1" i="1" kern="0" dirty="0"/>
              <a:t>Misure straordinarie per il PNRR: </a:t>
            </a:r>
            <a:r>
              <a:rPr lang="it-IT" altLang="it-IT" sz="2800" b="1" i="1" u="sng" kern="0" dirty="0"/>
              <a:t>assunzioni straordinarie a tempo determinato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80722E-1B99-2BF7-3432-05306A47B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69" y="1556792"/>
            <a:ext cx="8258402" cy="432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I dipendenti a tempo determinato nei Comuni e nelle Città metropolitane ammontano a circa 20.000  unità, molti di questi assunti con le misure straordinarie per il PNRR.</a:t>
            </a:r>
          </a:p>
          <a:p>
            <a:pPr marL="0" indent="0" algn="just" eaLnBrk="1" hangingPunct="1"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Oggi dobbiamo cogliere l’opportunità: </a:t>
            </a:r>
          </a:p>
          <a:p>
            <a:pPr marL="0" indent="0" algn="just" eaLnBrk="1" hangingPunct="1"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1. di </a:t>
            </a:r>
            <a:r>
              <a:rPr lang="it-IT" altLang="it-IT" sz="1800" u="sng" kern="0" dirty="0">
                <a:latin typeface="Bookman Old Style" panose="02050604050505020204" pitchFamily="18" charset="0"/>
              </a:rPr>
              <a:t>stabilizzare sia il personale a tempo determinato che in questi anni ha fatto esperienza nei Comuni e ha dimostrato di meritare il posto a tempo indeterminato</a:t>
            </a:r>
            <a:r>
              <a:rPr lang="it-IT" altLang="it-IT" sz="1800" kern="0" dirty="0">
                <a:latin typeface="Bookman Old Style" panose="02050604050505020204" pitchFamily="18" charset="0"/>
              </a:rPr>
              <a:t>;</a:t>
            </a:r>
          </a:p>
          <a:p>
            <a:pPr marL="0" indent="0" algn="just" eaLnBrk="1" hangingPunct="1"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2. </a:t>
            </a:r>
            <a:r>
              <a:rPr lang="it-IT" altLang="it-IT" sz="1800" u="sng" kern="0" dirty="0">
                <a:latin typeface="Bookman Old Style" panose="02050604050505020204" pitchFamily="18" charset="0"/>
              </a:rPr>
              <a:t>di rendere strutturali le regole derogatorie che hanno mostrato grande utilità.</a:t>
            </a:r>
          </a:p>
        </p:txBody>
      </p:sp>
    </p:spTree>
    <p:extLst>
      <p:ext uri="{BB962C8B-B14F-4D97-AF65-F5344CB8AC3E}">
        <p14:creationId xmlns:p14="http://schemas.microsoft.com/office/powerpoint/2010/main" val="115472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C109DC-CE1B-03CE-3733-3FC20AEA12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FCA24FB-879F-82F6-48CE-D49AEB795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br>
              <a:rPr lang="it-IT" altLang="it-IT" sz="1800" b="1" i="1" dirty="0"/>
            </a:br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D72191A-D5A9-AF07-7735-B8CFD4440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872" y="1224955"/>
            <a:ext cx="8229599" cy="907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1FB94973-9128-2A29-0895-BC94A3EB3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589B068-A272-9ACE-9F1D-2382F67B6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0" y="415066"/>
            <a:ext cx="822066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b="1" i="1" kern="0" dirty="0"/>
              <a:t>Misure straordinarie per il PNRR: </a:t>
            </a:r>
            <a:r>
              <a:rPr lang="it-IT" altLang="it-IT" sz="2800" b="1" i="1" u="sng" kern="0" dirty="0"/>
              <a:t>misure per favorire l’assunzione dei giovani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DBCDEDF-566D-0029-8750-6456F0C5B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69" y="1556792"/>
            <a:ext cx="8258402" cy="432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L’ANCI ha chiesto e ottenuto una disposizione che consente fino al 2026 di assumere giovani laureati, con </a:t>
            </a:r>
            <a:r>
              <a:rPr lang="it-IT" altLang="it-IT" sz="1800" u="sng" kern="0" dirty="0">
                <a:latin typeface="Bookman Old Style" panose="02050604050505020204" pitchFamily="18" charset="0"/>
              </a:rPr>
              <a:t>contratto di apprendistato,</a:t>
            </a:r>
            <a:r>
              <a:rPr lang="it-IT" altLang="it-IT" sz="1800" kern="0" dirty="0">
                <a:latin typeface="Bookman Old Style" panose="02050604050505020204" pitchFamily="18" charset="0"/>
              </a:rPr>
              <a:t> o laureandi, con </a:t>
            </a:r>
            <a:r>
              <a:rPr lang="it-IT" altLang="it-IT" sz="1800" u="sng" kern="0" dirty="0">
                <a:latin typeface="Bookman Old Style" panose="02050604050505020204" pitchFamily="18" charset="0"/>
              </a:rPr>
              <a:t>contratto di formazione lavoro</a:t>
            </a:r>
            <a:r>
              <a:rPr lang="it-IT" altLang="it-IT" sz="1800" kern="0" dirty="0">
                <a:latin typeface="Bookman Old Style" panose="02050604050505020204" pitchFamily="18" charset="0"/>
              </a:rPr>
              <a:t>, da inquadrare da subito come Funzionari a tempo determinato, per poi convertire il rapporto a tempo indeterminato in caso di esito positivo del periodi di formazione o apprendistato.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La norma è stata migliorata da ultimo con il D.L. n. 25/2025, che da un lato ne ha esteso l’applicazione anche ai diplomati presso le ITS Academy (Istituti tecnici superiori) e dall’altro ha ampliato la platea degli interessati ai contratti di Formazione lavoro consentendo di assumere anche laureandi iscritti al terzo anno in regola con il corso di studi. </a:t>
            </a:r>
          </a:p>
          <a:p>
            <a:pPr marL="0" indent="0" algn="just" eaLnBrk="1" hangingPunct="1"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70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3E9CB8-09E0-7F0D-9152-46E949B388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235CEA1-E57B-1AD7-0EF4-CAE745CC6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br>
              <a:rPr lang="it-IT" altLang="it-IT" sz="1800" b="1" i="1" dirty="0"/>
            </a:br>
            <a:r>
              <a:rPr lang="it-IT" altLang="it-IT" sz="1800" b="1" i="1" dirty="0"/>
              <a:t>	</a:t>
            </a:r>
            <a:r>
              <a:rPr lang="it-IT" altLang="it-IT" sz="2400" b="1" i="1" dirty="0"/>
              <a:t>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6CEC14E-C816-0AC0-B4B2-1A39E3ECA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872" y="1224955"/>
            <a:ext cx="8229599" cy="90790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marL="342900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6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1200" dirty="0"/>
          </a:p>
        </p:txBody>
      </p:sp>
      <p:pic>
        <p:nvPicPr>
          <p:cNvPr id="6148" name="Picture 4" descr="logo%20anci%20dorato">
            <a:extLst>
              <a:ext uri="{FF2B5EF4-FFF2-40B4-BE49-F238E27FC236}">
                <a16:creationId xmlns:a16="http://schemas.microsoft.com/office/drawing/2014/main" id="{DA5B292E-E864-6DB1-78C7-05550ED68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3C4DAA5-B913-D8E8-505C-2F9B3CD66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0" y="415066"/>
            <a:ext cx="822066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b="1" i="1" kern="0" dirty="0"/>
              <a:t>Misure straordinarie per il PNRR: </a:t>
            </a:r>
            <a:r>
              <a:rPr lang="it-IT" altLang="it-IT" sz="2800" b="1" i="1" u="sng" kern="0" dirty="0"/>
              <a:t>misure per favorire l’assunzione dei giovani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D9F524D-B80D-6C73-DC44-2590D4D7B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69" y="1556792"/>
            <a:ext cx="8258402" cy="432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 eaLnBrk="1" hangingPunct="1"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L’ANCI ha promosso l’applicazione della norma anche attraverso convenzioni con le Università, tenendo conto dei molti vantaggi che offre:</a:t>
            </a:r>
          </a:p>
          <a:p>
            <a:pPr marL="0" indent="0" algn="just" eaLnBrk="1" hangingPunct="1"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it-IT" altLang="it-IT" sz="1800" kern="0" dirty="0">
                <a:latin typeface="Bookman Old Style" panose="02050604050505020204" pitchFamily="18" charset="0"/>
              </a:rPr>
              <a:t>creazione di un canale diretto con le Università anche per contribuire dalla definizione dell’offerta formativa;</a:t>
            </a:r>
          </a:p>
          <a:p>
            <a:pPr algn="just" eaLnBrk="1" hangingPunct="1">
              <a:buFontTx/>
              <a:buChar char="-"/>
            </a:pPr>
            <a:r>
              <a:rPr lang="it-IT" altLang="it-IT" sz="1800" kern="0" dirty="0">
                <a:latin typeface="Bookman Old Style" panose="02050604050505020204" pitchFamily="18" charset="0"/>
              </a:rPr>
              <a:t>centralità dei Comuni Capoluogo;</a:t>
            </a:r>
          </a:p>
          <a:p>
            <a:pPr algn="just" eaLnBrk="1" hangingPunct="1">
              <a:buFontTx/>
              <a:buChar char="-"/>
            </a:pPr>
            <a:r>
              <a:rPr lang="it-IT" altLang="it-IT" sz="1800" kern="0" dirty="0">
                <a:latin typeface="Bookman Old Style" panose="02050604050505020204" pitchFamily="18" charset="0"/>
              </a:rPr>
              <a:t>territorialità del reclutamento;</a:t>
            </a:r>
          </a:p>
          <a:p>
            <a:pPr algn="just" eaLnBrk="1" hangingPunct="1">
              <a:buFontTx/>
              <a:buChar char="-"/>
            </a:pPr>
            <a:r>
              <a:rPr lang="it-IT" altLang="it-IT" sz="1800" kern="0" dirty="0">
                <a:latin typeface="Bookman Old Style" panose="02050604050505020204" pitchFamily="18" charset="0"/>
              </a:rPr>
              <a:t>conversione a tempo indeterminato solo in caso di buon esito del periodo di formazione lavoro.</a:t>
            </a:r>
          </a:p>
          <a:p>
            <a:pPr marL="0" indent="0" algn="just" eaLnBrk="1" hangingPunct="1"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buNone/>
            </a:pPr>
            <a:r>
              <a:rPr lang="it-IT" altLang="it-IT" sz="1800" kern="0" dirty="0">
                <a:latin typeface="Bookman Old Style" panose="02050604050505020204" pitchFamily="18" charset="0"/>
              </a:rPr>
              <a:t>Si tratta di una misura che merita certamente di essere resa permanente.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it-IT" altLang="it-IT" sz="1800" kern="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84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Bordi">
  <a:themeElements>
    <a:clrScheme name="Bord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i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1153</Words>
  <Application>Microsoft Office PowerPoint</Application>
  <PresentationFormat>Presentazione su schermo (4:3)</PresentationFormat>
  <Paragraphs>165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Garamond</vt:lpstr>
      <vt:lpstr>Times New Roman</vt:lpstr>
      <vt:lpstr>Wingdings</vt:lpstr>
      <vt:lpstr>Bordi</vt:lpstr>
      <vt:lpstr> Il “modello” PNRR  per una Pubblica amministrazione locale  che va avanti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nuova normativa sui servizi pubblici locali</dc:title>
  <dc:creator>a.dibari</dc:creator>
  <cp:lastModifiedBy>filippeschi@aliautonomie.it</cp:lastModifiedBy>
  <cp:revision>911</cp:revision>
  <cp:lastPrinted>2023-01-13T16:15:44Z</cp:lastPrinted>
  <dcterms:created xsi:type="dcterms:W3CDTF">2010-08-30T13:34:32Z</dcterms:created>
  <dcterms:modified xsi:type="dcterms:W3CDTF">2025-05-14T09:54:08Z</dcterms:modified>
</cp:coreProperties>
</file>